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p:scale>
          <a:sx n="100" d="100"/>
          <a:sy n="100" d="100"/>
        </p:scale>
        <p:origin x="58" y="-3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130925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287452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63405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6873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271130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B53F9F4-6EA2-4886-A14A-F19DBB45A247}" type="datetimeFigureOut">
              <a:rPr lang="en-US" smtClean="0"/>
              <a:t>10/31/2022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342379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B53F9F4-6EA2-4886-A14A-F19DBB45A247}" type="datetimeFigureOut">
              <a:rPr lang="en-US" smtClean="0"/>
              <a:t>10/31/2022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165426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B53F9F4-6EA2-4886-A14A-F19DBB45A247}" type="datetimeFigureOut">
              <a:rPr lang="en-US" smtClean="0"/>
              <a:t>10/31/2022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211363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B53F9F4-6EA2-4886-A14A-F19DBB45A247}" type="datetimeFigureOut">
              <a:rPr lang="en-US" smtClean="0"/>
              <a:t>10/31/2022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398277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B53F9F4-6EA2-4886-A14A-F19DBB45A247}" type="datetimeFigureOut">
              <a:rPr lang="en-US" smtClean="0"/>
              <a:t>10/31/2022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16036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B53F9F4-6EA2-4886-A14A-F19DBB45A247}" type="datetimeFigureOut">
              <a:rPr lang="en-US" smtClean="0"/>
              <a:t>10/31/2022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6359243-1730-497B-A28C-93936537A4C8}" type="slidenum">
              <a:rPr lang="en-US" smtClean="0"/>
              <a:t>‹#›</a:t>
            </a:fld>
            <a:endParaRPr lang="en-US"/>
          </a:p>
        </p:txBody>
      </p:sp>
    </p:spTree>
    <p:extLst>
      <p:ext uri="{BB962C8B-B14F-4D97-AF65-F5344CB8AC3E}">
        <p14:creationId xmlns:p14="http://schemas.microsoft.com/office/powerpoint/2010/main" val="412326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53F9F4-6EA2-4886-A14A-F19DBB45A247}" type="datetimeFigureOut">
              <a:rPr lang="en-US" smtClean="0"/>
              <a:t>10/31/2022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359243-1730-497B-A28C-93936537A4C8}" type="slidenum">
              <a:rPr lang="en-US" smtClean="0"/>
              <a:t>‹#›</a:t>
            </a:fld>
            <a:endParaRPr lang="en-US"/>
          </a:p>
        </p:txBody>
      </p:sp>
    </p:spTree>
    <p:extLst>
      <p:ext uri="{BB962C8B-B14F-4D97-AF65-F5344CB8AC3E}">
        <p14:creationId xmlns:p14="http://schemas.microsoft.com/office/powerpoint/2010/main" val="1281641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2"/>
            <a:ext cx="9144000" cy="2946717"/>
          </a:xfrm>
        </p:spPr>
        <p:txBody>
          <a:bodyPr>
            <a:normAutofit fontScale="90000"/>
          </a:bodyPr>
          <a:lstStyle/>
          <a:p>
            <a:r>
              <a:rPr lang="en-US" sz="9600" b="1" dirty="0" smtClean="0">
                <a:solidFill>
                  <a:srgbClr val="FF0000"/>
                </a:solidFill>
                <a:effectLst>
                  <a:outerShdw blurRad="38100" dist="38100" dir="2700000" algn="tl">
                    <a:srgbClr val="000000">
                      <a:alpha val="43137"/>
                    </a:srgbClr>
                  </a:outerShdw>
                </a:effectLst>
              </a:rPr>
              <a:t>Stomatitis</a:t>
            </a:r>
            <a:br>
              <a:rPr lang="en-US" sz="9600" b="1" dirty="0" smtClean="0">
                <a:solidFill>
                  <a:srgbClr val="FF0000"/>
                </a:solidFill>
                <a:effectLst>
                  <a:outerShdw blurRad="38100" dist="38100" dir="2700000" algn="tl">
                    <a:srgbClr val="000000">
                      <a:alpha val="43137"/>
                    </a:srgbClr>
                  </a:outerShdw>
                </a:effectLst>
              </a:rPr>
            </a:br>
            <a:r>
              <a:rPr lang="en-US" sz="9600" b="1" dirty="0" smtClean="0">
                <a:solidFill>
                  <a:srgbClr val="FF0000"/>
                </a:solidFill>
                <a:effectLst>
                  <a:outerShdw blurRad="38100" dist="38100" dir="2700000" algn="tl">
                    <a:srgbClr val="000000">
                      <a:alpha val="43137"/>
                    </a:srgbClr>
                  </a:outerShdw>
                </a:effectLst>
              </a:rPr>
              <a:t/>
            </a:r>
            <a:br>
              <a:rPr lang="en-US" sz="9600" b="1" dirty="0" smtClean="0">
                <a:solidFill>
                  <a:srgbClr val="FF0000"/>
                </a:solidFill>
                <a:effectLst>
                  <a:outerShdw blurRad="38100" dist="38100" dir="2700000" algn="tl">
                    <a:srgbClr val="000000">
                      <a:alpha val="43137"/>
                    </a:srgbClr>
                  </a:outerShdw>
                </a:effectLst>
              </a:rPr>
            </a:br>
            <a:endParaRPr lang="en-US" sz="9600" b="1" dirty="0">
              <a:solidFill>
                <a:srgbClr val="FF00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409700" y="1918944"/>
            <a:ext cx="9144000" cy="845820"/>
          </a:xfrm>
        </p:spPr>
        <p:txBody>
          <a:bodyPr>
            <a:normAutofit lnSpcReduction="10000"/>
          </a:bodyPr>
          <a:lstStyle/>
          <a:p>
            <a:r>
              <a:rPr lang="en-US" dirty="0" err="1" smtClean="0"/>
              <a:t>Hassanin</a:t>
            </a:r>
            <a:r>
              <a:rPr lang="en-US" dirty="0" smtClean="0"/>
              <a:t> Husham</a:t>
            </a:r>
          </a:p>
          <a:p>
            <a:r>
              <a:rPr lang="en-US" dirty="0" smtClean="0"/>
              <a:t>2022</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7160" y="2764764"/>
            <a:ext cx="4355296" cy="3019425"/>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12" y="2764764"/>
            <a:ext cx="4031088" cy="3019425"/>
          </a:xfrm>
          <a:prstGeom prst="rect">
            <a:avLst/>
          </a:prstGeom>
        </p:spPr>
      </p:pic>
    </p:spTree>
    <p:extLst>
      <p:ext uri="{BB962C8B-B14F-4D97-AF65-F5344CB8AC3E}">
        <p14:creationId xmlns:p14="http://schemas.microsoft.com/office/powerpoint/2010/main" val="4241758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131" y="114300"/>
            <a:ext cx="12027877" cy="6743700"/>
          </a:xfrm>
        </p:spPr>
        <p:txBody>
          <a:bodyPr>
            <a:normAutofit lnSpcReduction="10000"/>
          </a:bodyPr>
          <a:lstStyle/>
          <a:p>
            <a:pPr algn="l" rtl="0"/>
            <a:r>
              <a:rPr lang="en-US" sz="3600" b="1" dirty="0">
                <a:solidFill>
                  <a:srgbClr val="FF0000"/>
                </a:solidFill>
              </a:rPr>
              <a:t>CLINICAL FINDINGS</a:t>
            </a:r>
            <a:r>
              <a:rPr lang="en-US" sz="3600" dirty="0">
                <a:solidFill>
                  <a:srgbClr val="FF0000"/>
                </a:solidFill>
              </a:rPr>
              <a:t> </a:t>
            </a:r>
            <a:endParaRPr lang="en-US" sz="3600" dirty="0" smtClean="0">
              <a:solidFill>
                <a:srgbClr val="FF0000"/>
              </a:solidFill>
            </a:endParaRPr>
          </a:p>
          <a:p>
            <a:pPr algn="l" rtl="0"/>
            <a:endParaRPr lang="en-US" sz="3600" dirty="0">
              <a:solidFill>
                <a:srgbClr val="FF0000"/>
              </a:solidFill>
            </a:endParaRPr>
          </a:p>
          <a:p>
            <a:pPr algn="l" rtl="0">
              <a:lnSpc>
                <a:spcPct val="150000"/>
              </a:lnSpc>
            </a:pPr>
            <a:r>
              <a:rPr lang="en-US" dirty="0"/>
              <a:t>1-There is </a:t>
            </a:r>
            <a:r>
              <a:rPr lang="en-US" dirty="0">
                <a:solidFill>
                  <a:srgbClr val="00B0F0"/>
                </a:solidFill>
              </a:rPr>
              <a:t>partial or complete anorexia </a:t>
            </a:r>
            <a:r>
              <a:rPr lang="en-US" dirty="0"/>
              <a:t>and </a:t>
            </a:r>
            <a:r>
              <a:rPr lang="en-US" dirty="0">
                <a:solidFill>
                  <a:srgbClr val="00B0F0"/>
                </a:solidFill>
              </a:rPr>
              <a:t>slow, painful mastication</a:t>
            </a:r>
            <a:r>
              <a:rPr lang="en-US" dirty="0"/>
              <a:t>. </a:t>
            </a:r>
            <a:r>
              <a:rPr lang="en-US" dirty="0">
                <a:solidFill>
                  <a:srgbClr val="00B0F0"/>
                </a:solidFill>
              </a:rPr>
              <a:t>Chewing movements </a:t>
            </a:r>
            <a:r>
              <a:rPr lang="en-US" dirty="0"/>
              <a:t>accompanied by </a:t>
            </a:r>
            <a:r>
              <a:rPr lang="en-US" dirty="0">
                <a:solidFill>
                  <a:srgbClr val="00B0F0"/>
                </a:solidFill>
              </a:rPr>
              <a:t>salivation</a:t>
            </a:r>
            <a:r>
              <a:rPr lang="en-US" dirty="0"/>
              <a:t>, animal does </a:t>
            </a:r>
            <a:r>
              <a:rPr lang="en-US" dirty="0">
                <a:solidFill>
                  <a:srgbClr val="00B0F0"/>
                </a:solidFill>
              </a:rPr>
              <a:t>not swallow normally</a:t>
            </a:r>
            <a:r>
              <a:rPr lang="en-US" dirty="0"/>
              <a:t>. </a:t>
            </a:r>
          </a:p>
          <a:p>
            <a:pPr algn="l" rtl="0">
              <a:lnSpc>
                <a:spcPct val="150000"/>
              </a:lnSpc>
            </a:pPr>
            <a:r>
              <a:rPr lang="en-US" dirty="0"/>
              <a:t>2- The </a:t>
            </a:r>
            <a:r>
              <a:rPr lang="en-US" dirty="0">
                <a:solidFill>
                  <a:srgbClr val="00B0F0"/>
                </a:solidFill>
              </a:rPr>
              <a:t>saliva may contain pus or shreds </a:t>
            </a:r>
            <a:r>
              <a:rPr lang="en-US" dirty="0"/>
              <a:t>of epithelial tissue. </a:t>
            </a:r>
          </a:p>
          <a:p>
            <a:pPr algn="l" rtl="0">
              <a:lnSpc>
                <a:spcPct val="150000"/>
              </a:lnSpc>
            </a:pPr>
            <a:r>
              <a:rPr lang="en-US" dirty="0"/>
              <a:t>3- A fetid odor is present on the breath and </a:t>
            </a:r>
            <a:r>
              <a:rPr lang="en-US" dirty="0">
                <a:solidFill>
                  <a:srgbClr val="00B0F0"/>
                </a:solidFill>
              </a:rPr>
              <a:t>enlargement of local lymph nodes </a:t>
            </a:r>
            <a:r>
              <a:rPr lang="en-US" dirty="0"/>
              <a:t>may also occur if bacteria invade the lesions. </a:t>
            </a:r>
          </a:p>
          <a:p>
            <a:pPr algn="l" rtl="0">
              <a:lnSpc>
                <a:spcPct val="150000"/>
              </a:lnSpc>
            </a:pPr>
            <a:r>
              <a:rPr lang="en-US" dirty="0"/>
              <a:t>4- An </a:t>
            </a:r>
            <a:r>
              <a:rPr lang="en-US" dirty="0">
                <a:solidFill>
                  <a:srgbClr val="00B0F0"/>
                </a:solidFill>
              </a:rPr>
              <a:t>increased desire for water is apparent </a:t>
            </a:r>
            <a:r>
              <a:rPr lang="en-US" dirty="0"/>
              <a:t>.</a:t>
            </a:r>
          </a:p>
          <a:p>
            <a:pPr algn="l" rtl="0">
              <a:lnSpc>
                <a:spcPct val="150000"/>
              </a:lnSpc>
            </a:pPr>
            <a:r>
              <a:rPr lang="en-US" dirty="0"/>
              <a:t>5- </a:t>
            </a:r>
            <a:r>
              <a:rPr lang="en-US" dirty="0">
                <a:solidFill>
                  <a:srgbClr val="00B0F0"/>
                </a:solidFill>
              </a:rPr>
              <a:t>Toxemia</a:t>
            </a:r>
            <a:r>
              <a:rPr lang="en-US" dirty="0"/>
              <a:t> may be present when the stomatitis is secondary to a systemic disease or where tissue necrosis occurs. </a:t>
            </a:r>
          </a:p>
          <a:p>
            <a:pPr algn="l" rtl="0"/>
            <a:endParaRPr lang="en-US" dirty="0"/>
          </a:p>
        </p:txBody>
      </p:sp>
    </p:spTree>
    <p:extLst>
      <p:ext uri="{BB962C8B-B14F-4D97-AF65-F5344CB8AC3E}">
        <p14:creationId xmlns:p14="http://schemas.microsoft.com/office/powerpoint/2010/main" val="1124762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338" y="114300"/>
            <a:ext cx="12054254" cy="6673362"/>
          </a:xfrm>
        </p:spPr>
        <p:txBody>
          <a:bodyPr>
            <a:normAutofit/>
          </a:bodyPr>
          <a:lstStyle/>
          <a:p>
            <a:pPr algn="l" rtl="0">
              <a:lnSpc>
                <a:spcPct val="150000"/>
              </a:lnSpc>
            </a:pPr>
            <a:r>
              <a:rPr lang="en-US" sz="3200" dirty="0" smtClean="0"/>
              <a:t>6- </a:t>
            </a:r>
            <a:r>
              <a:rPr lang="en-US" sz="3200" dirty="0" smtClean="0">
                <a:solidFill>
                  <a:srgbClr val="00B0F0"/>
                </a:solidFill>
              </a:rPr>
              <a:t>Traumatic lesions </a:t>
            </a:r>
            <a:r>
              <a:rPr lang="en-US" sz="3200" dirty="0" smtClean="0"/>
              <a:t>are usually solitary and characterized by a </a:t>
            </a:r>
            <a:r>
              <a:rPr lang="en-US" sz="3200" dirty="0" smtClean="0">
                <a:solidFill>
                  <a:srgbClr val="00B0F0"/>
                </a:solidFill>
              </a:rPr>
              <a:t>discontinuity in the mucous membrane </a:t>
            </a:r>
            <a:r>
              <a:rPr lang="en-US" sz="3200" dirty="0" smtClean="0"/>
              <a:t>often with evidence of healing and the presence of granulation tissue. </a:t>
            </a:r>
          </a:p>
          <a:p>
            <a:pPr algn="l" rtl="0">
              <a:lnSpc>
                <a:spcPct val="150000"/>
              </a:lnSpc>
            </a:pPr>
            <a:endParaRPr lang="en-US" sz="3200" dirty="0" smtClean="0"/>
          </a:p>
          <a:p>
            <a:pPr algn="l" rtl="0">
              <a:lnSpc>
                <a:spcPct val="150000"/>
              </a:lnSpc>
            </a:pPr>
            <a:r>
              <a:rPr lang="en-US" sz="3200" dirty="0" smtClean="0">
                <a:solidFill>
                  <a:srgbClr val="00B0F0"/>
                </a:solidFill>
              </a:rPr>
              <a:t>7-Catarrhal stomatitis is manifested </a:t>
            </a:r>
            <a:r>
              <a:rPr lang="en-US" sz="3200" dirty="0" smtClean="0"/>
              <a:t>by a diffuse inflammation of the buccal mucosa and is commonly the result of direct injury by chemical or physical agents. </a:t>
            </a:r>
          </a:p>
          <a:p>
            <a:endParaRPr lang="en-US" dirty="0"/>
          </a:p>
        </p:txBody>
      </p:sp>
    </p:spTree>
    <p:extLst>
      <p:ext uri="{BB962C8B-B14F-4D97-AF65-F5344CB8AC3E}">
        <p14:creationId xmlns:p14="http://schemas.microsoft.com/office/powerpoint/2010/main" val="342671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091" y="131884"/>
            <a:ext cx="11966331" cy="6620607"/>
          </a:xfrm>
        </p:spPr>
        <p:txBody>
          <a:bodyPr/>
          <a:lstStyle/>
          <a:p>
            <a:pPr algn="l" rtl="0">
              <a:lnSpc>
                <a:spcPct val="150000"/>
              </a:lnSpc>
            </a:pPr>
            <a:r>
              <a:rPr lang="en-US" sz="3200" dirty="0"/>
              <a:t>8- </a:t>
            </a:r>
            <a:r>
              <a:rPr lang="en-US" sz="3200" dirty="0">
                <a:solidFill>
                  <a:srgbClr val="00B0F0"/>
                </a:solidFill>
              </a:rPr>
              <a:t>Ulceration of the soft palate of horses </a:t>
            </a:r>
            <a:r>
              <a:rPr lang="en-US" sz="3200" dirty="0" smtClean="0"/>
              <a:t>with </a:t>
            </a:r>
            <a:r>
              <a:rPr lang="en-US" sz="3200" dirty="0"/>
              <a:t>dorsal displacement of the soft palate and is characterized clinically by </a:t>
            </a:r>
            <a:r>
              <a:rPr lang="en-US" sz="3200" dirty="0">
                <a:solidFill>
                  <a:srgbClr val="00B0F0"/>
                </a:solidFill>
              </a:rPr>
              <a:t>reduced exercise tolerance, respiratory noise during light exercise or racing, dysphagia, and coughing after exercising</a:t>
            </a:r>
            <a:r>
              <a:rPr lang="en-US" sz="3200" dirty="0" smtClean="0">
                <a:solidFill>
                  <a:srgbClr val="00B0F0"/>
                </a:solidFill>
              </a:rPr>
              <a:t>.</a:t>
            </a:r>
          </a:p>
          <a:p>
            <a:pPr marL="0" indent="0" algn="l" rtl="0">
              <a:lnSpc>
                <a:spcPct val="150000"/>
              </a:lnSpc>
              <a:buNone/>
            </a:pPr>
            <a:r>
              <a:rPr lang="en-US" sz="3200" dirty="0" smtClean="0"/>
              <a:t>. </a:t>
            </a:r>
          </a:p>
          <a:p>
            <a:pPr marL="0" indent="0" algn="l" rtl="0">
              <a:lnSpc>
                <a:spcPct val="150000"/>
              </a:lnSpc>
              <a:buNone/>
            </a:pPr>
            <a:r>
              <a:rPr lang="en-US" sz="3200" dirty="0" smtClean="0"/>
              <a:t>9- </a:t>
            </a:r>
            <a:r>
              <a:rPr lang="en-US" sz="3200" dirty="0">
                <a:solidFill>
                  <a:srgbClr val="00B0F0"/>
                </a:solidFill>
              </a:rPr>
              <a:t>Bullous stomatitis </a:t>
            </a:r>
            <a:r>
              <a:rPr lang="en-US" sz="3200" dirty="0"/>
              <a:t>in the horse is characterized by </a:t>
            </a:r>
            <a:r>
              <a:rPr lang="en-US" sz="3200" dirty="0">
                <a:solidFill>
                  <a:srgbClr val="00B0F0"/>
                </a:solidFill>
              </a:rPr>
              <a:t>intact or ruptured vesicles </a:t>
            </a:r>
            <a:r>
              <a:rPr lang="en-US" sz="3200" dirty="0"/>
              <a:t>on the </a:t>
            </a:r>
            <a:r>
              <a:rPr lang="en-US" sz="3200" dirty="0" err="1"/>
              <a:t>peripheralmargin</a:t>
            </a:r>
            <a:r>
              <a:rPr lang="en-US" sz="3200" dirty="0"/>
              <a:t> of the tongue, the sublingual region, and the mucosa of the oral cavity and lips. </a:t>
            </a:r>
          </a:p>
          <a:p>
            <a:endParaRPr lang="en-US" dirty="0"/>
          </a:p>
        </p:txBody>
      </p:sp>
    </p:spTree>
    <p:extLst>
      <p:ext uri="{BB962C8B-B14F-4D97-AF65-F5344CB8AC3E}">
        <p14:creationId xmlns:p14="http://schemas.microsoft.com/office/powerpoint/2010/main" val="3840700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6185" y="553914"/>
            <a:ext cx="11737729" cy="6119447"/>
          </a:xfrm>
        </p:spPr>
        <p:txBody>
          <a:bodyPr/>
          <a:lstStyle/>
          <a:p>
            <a:pPr algn="l" rtl="0"/>
            <a:r>
              <a:rPr lang="en-US" sz="3600" b="1" dirty="0">
                <a:solidFill>
                  <a:srgbClr val="FF0000"/>
                </a:solidFill>
              </a:rPr>
              <a:t>CLINICAL PATHOLOGY</a:t>
            </a:r>
            <a:r>
              <a:rPr lang="en-US" sz="3600" dirty="0">
                <a:solidFill>
                  <a:srgbClr val="FF0000"/>
                </a:solidFill>
              </a:rPr>
              <a:t> </a:t>
            </a:r>
            <a:endParaRPr lang="en-US" sz="3600" dirty="0" smtClean="0">
              <a:solidFill>
                <a:srgbClr val="FF0000"/>
              </a:solidFill>
            </a:endParaRPr>
          </a:p>
          <a:p>
            <a:pPr algn="l" rtl="0"/>
            <a:endParaRPr lang="en-US" sz="3600" dirty="0">
              <a:solidFill>
                <a:srgbClr val="FF0000"/>
              </a:solidFill>
            </a:endParaRPr>
          </a:p>
          <a:p>
            <a:pPr algn="l" rtl="0"/>
            <a:endParaRPr lang="en-US" sz="3600" dirty="0">
              <a:solidFill>
                <a:srgbClr val="FF0000"/>
              </a:solidFill>
            </a:endParaRPr>
          </a:p>
          <a:p>
            <a:pPr algn="l" rtl="0">
              <a:lnSpc>
                <a:spcPct val="150000"/>
              </a:lnSpc>
            </a:pPr>
            <a:r>
              <a:rPr lang="en-US" sz="3200" dirty="0"/>
              <a:t>Material collected from lesions of stomatitis should be examined for the presence of pathogenic bacteria and fungi. </a:t>
            </a:r>
            <a:endParaRPr lang="en-US" sz="3200" dirty="0" smtClean="0"/>
          </a:p>
          <a:p>
            <a:pPr algn="l" rtl="0">
              <a:lnSpc>
                <a:spcPct val="150000"/>
              </a:lnSpc>
            </a:pPr>
            <a:r>
              <a:rPr lang="en-US" sz="3200" dirty="0" smtClean="0"/>
              <a:t>Transmission </a:t>
            </a:r>
            <a:r>
              <a:rPr lang="en-US" sz="3200" dirty="0"/>
              <a:t>experiments may be undertaken with filtrates of swabs or scrapings if the disease is thought to be caused by a viral agent.</a:t>
            </a:r>
          </a:p>
          <a:p>
            <a:endParaRPr lang="en-US" dirty="0"/>
          </a:p>
        </p:txBody>
      </p:sp>
    </p:spTree>
    <p:extLst>
      <p:ext uri="{BB962C8B-B14F-4D97-AF65-F5344CB8AC3E}">
        <p14:creationId xmlns:p14="http://schemas.microsoft.com/office/powerpoint/2010/main" val="998702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62708"/>
            <a:ext cx="10515600" cy="5614255"/>
          </a:xfrm>
        </p:spPr>
        <p:txBody>
          <a:bodyPr/>
          <a:lstStyle/>
          <a:p>
            <a:pPr algn="l" rtl="0"/>
            <a:r>
              <a:rPr lang="en-US" sz="3600" b="1" dirty="0">
                <a:solidFill>
                  <a:srgbClr val="FF0000"/>
                </a:solidFill>
              </a:rPr>
              <a:t>NECROPSY FINDINGS </a:t>
            </a:r>
            <a:endParaRPr lang="en-US" sz="3600" b="1" dirty="0" smtClean="0">
              <a:solidFill>
                <a:srgbClr val="FF0000"/>
              </a:solidFill>
            </a:endParaRPr>
          </a:p>
          <a:p>
            <a:pPr algn="l" rtl="0"/>
            <a:endParaRPr lang="en-US" sz="3600" b="1" dirty="0">
              <a:solidFill>
                <a:srgbClr val="FF0000"/>
              </a:solidFill>
            </a:endParaRPr>
          </a:p>
          <a:p>
            <a:pPr algn="l" rtl="0"/>
            <a:endParaRPr lang="en-US" sz="3600" dirty="0">
              <a:solidFill>
                <a:srgbClr val="FF0000"/>
              </a:solidFill>
            </a:endParaRPr>
          </a:p>
          <a:p>
            <a:pPr algn="l" rtl="0">
              <a:lnSpc>
                <a:spcPct val="150000"/>
              </a:lnSpc>
            </a:pPr>
            <a:r>
              <a:rPr lang="en-US" sz="3200" dirty="0">
                <a:solidFill>
                  <a:srgbClr val="FF0000"/>
                </a:solidFill>
              </a:rPr>
              <a:t>Oral lesions are easily observed</a:t>
            </a:r>
            <a:r>
              <a:rPr lang="en-US" sz="3200" dirty="0"/>
              <a:t>, but complete necropsy examinations should be performed on all fatally affected animals to determine whether the oral lesions are primary or are local manifestations of a </a:t>
            </a:r>
            <a:r>
              <a:rPr lang="en-US" sz="3200" dirty="0" smtClean="0"/>
              <a:t>systemic </a:t>
            </a:r>
            <a:r>
              <a:rPr lang="en-US" sz="3200" dirty="0"/>
              <a:t>disease.</a:t>
            </a:r>
          </a:p>
          <a:p>
            <a:pPr algn="l" rtl="0"/>
            <a:endParaRPr lang="en-US" dirty="0"/>
          </a:p>
        </p:txBody>
      </p:sp>
    </p:spTree>
    <p:extLst>
      <p:ext uri="{BB962C8B-B14F-4D97-AF65-F5344CB8AC3E}">
        <p14:creationId xmlns:p14="http://schemas.microsoft.com/office/powerpoint/2010/main" val="3475201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5508" y="123092"/>
            <a:ext cx="12001500" cy="6673362"/>
          </a:xfrm>
        </p:spPr>
        <p:txBody>
          <a:bodyPr>
            <a:normAutofit lnSpcReduction="10000"/>
          </a:bodyPr>
          <a:lstStyle/>
          <a:p>
            <a:pPr algn="l" rtl="0"/>
            <a:r>
              <a:rPr lang="en-US" b="1" dirty="0">
                <a:solidFill>
                  <a:srgbClr val="FF0000"/>
                </a:solidFill>
              </a:rPr>
              <a:t>DIFFERENTIAL DIAGNOSIS</a:t>
            </a:r>
            <a:r>
              <a:rPr lang="en-US" dirty="0">
                <a:solidFill>
                  <a:srgbClr val="FF0000"/>
                </a:solidFill>
              </a:rPr>
              <a:t> </a:t>
            </a:r>
          </a:p>
          <a:p>
            <a:pPr algn="l" rtl="0"/>
            <a:r>
              <a:rPr lang="en-US" dirty="0"/>
              <a:t>• Particularly in cattle, and to a lesser extent in sheep, the diagnosis of stomatitis is most important because of the occurrence of oral lesions in a number of highly infectious viral diseases. </a:t>
            </a:r>
          </a:p>
          <a:p>
            <a:pPr algn="l" rtl="0"/>
            <a:r>
              <a:rPr lang="en-US" dirty="0"/>
              <a:t>• Careful clinical and necropsy examinations are necessary to define the type and extent of the lesions if any attempt at field diagnosis is to be made. </a:t>
            </a:r>
          </a:p>
          <a:p>
            <a:pPr algn="l" rtl="0"/>
            <a:r>
              <a:rPr lang="en-US" dirty="0"/>
              <a:t>• In cattle, lymphoma of the ramus of the mandible may spread extensively through the submucosal tissues of the mouth causing marked swelling of the gums, spreading of the teeth, inability to close the mouth, and profuse salivation. There is no discontinuity or inflammation of the buccal mucosa, but gross enlargement of the cranial lymph nodes is usual. </a:t>
            </a:r>
          </a:p>
          <a:p>
            <a:pPr algn="l" rtl="0"/>
            <a:r>
              <a:rPr lang="en-US" dirty="0"/>
              <a:t>• The differentiation of causes of </a:t>
            </a:r>
            <a:r>
              <a:rPr lang="en-US" dirty="0" err="1"/>
              <a:t>hypersalivation</a:t>
            </a:r>
            <a:r>
              <a:rPr lang="en-US" dirty="0"/>
              <a:t> must depend on a careful examination of the mouth (the causative gingivitis is often surprisingly moderate in horses) and an awareness of the volume of increased saliva output caused by toxic hyperthermia, e.g., in fescue and ergot poisonings. </a:t>
            </a:r>
          </a:p>
          <a:p>
            <a:pPr algn="l" rtl="0"/>
            <a:r>
              <a:rPr lang="en-US" dirty="0"/>
              <a:t>• Poisoning by the mycotoxin slaframine also causes </a:t>
            </a:r>
            <a:r>
              <a:rPr lang="en-US" dirty="0" err="1"/>
              <a:t>hypersalivation</a:t>
            </a:r>
            <a:r>
              <a:rPr lang="en-US" dirty="0" smtClean="0"/>
              <a:t>.</a:t>
            </a:r>
            <a:endParaRPr lang="en-US" dirty="0"/>
          </a:p>
          <a:p>
            <a:pPr algn="l" rtl="0"/>
            <a:endParaRPr lang="en-US" dirty="0"/>
          </a:p>
        </p:txBody>
      </p:sp>
    </p:spTree>
    <p:extLst>
      <p:ext uri="{BB962C8B-B14F-4D97-AF65-F5344CB8AC3E}">
        <p14:creationId xmlns:p14="http://schemas.microsoft.com/office/powerpoint/2010/main" val="1178074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545" y="114300"/>
            <a:ext cx="12036669" cy="6664569"/>
          </a:xfrm>
        </p:spPr>
        <p:txBody>
          <a:bodyPr>
            <a:normAutofit/>
          </a:bodyPr>
          <a:lstStyle/>
          <a:p>
            <a:pPr algn="l" rtl="0"/>
            <a:r>
              <a:rPr lang="en-US" sz="3600" b="1" dirty="0">
                <a:solidFill>
                  <a:srgbClr val="FF0000"/>
                </a:solidFill>
              </a:rPr>
              <a:t>TREATMENT</a:t>
            </a:r>
            <a:r>
              <a:rPr lang="en-US" sz="3600" dirty="0">
                <a:solidFill>
                  <a:srgbClr val="FF0000"/>
                </a:solidFill>
              </a:rPr>
              <a:t> </a:t>
            </a:r>
            <a:endParaRPr lang="en-US" sz="3600" dirty="0" smtClean="0">
              <a:solidFill>
                <a:srgbClr val="FF0000"/>
              </a:solidFill>
            </a:endParaRPr>
          </a:p>
          <a:p>
            <a:pPr algn="l" rtl="0"/>
            <a:endParaRPr lang="en-US" sz="3600" dirty="0">
              <a:solidFill>
                <a:srgbClr val="FF0000"/>
              </a:solidFill>
            </a:endParaRPr>
          </a:p>
          <a:p>
            <a:pPr algn="l" rtl="0"/>
            <a:r>
              <a:rPr lang="en-US" sz="3200" dirty="0"/>
              <a:t>Affected animals should be isolated and fed and watered from separate utensils if an infectious agent is suspected. </a:t>
            </a:r>
            <a:endParaRPr lang="en-US" sz="3200" dirty="0" smtClean="0"/>
          </a:p>
          <a:p>
            <a:pPr algn="l" rtl="0"/>
            <a:r>
              <a:rPr lang="en-US" sz="3200" dirty="0" smtClean="0"/>
              <a:t>Nonspecific </a:t>
            </a:r>
            <a:r>
              <a:rPr lang="en-US" sz="3200" dirty="0"/>
              <a:t>treatment </a:t>
            </a:r>
            <a:r>
              <a:rPr lang="en-US" sz="3200" dirty="0">
                <a:solidFill>
                  <a:srgbClr val="FF0000"/>
                </a:solidFill>
              </a:rPr>
              <a:t>application of a mild antiseptic</a:t>
            </a:r>
            <a:r>
              <a:rPr lang="en-US" sz="3200" dirty="0"/>
              <a:t> </a:t>
            </a:r>
            <a:r>
              <a:rPr lang="en-US" sz="3200" dirty="0" err="1"/>
              <a:t>collutory</a:t>
            </a:r>
            <a:r>
              <a:rPr lang="en-US" sz="3200" dirty="0"/>
              <a:t> such as a </a:t>
            </a:r>
            <a:r>
              <a:rPr lang="en-US" sz="3200" dirty="0">
                <a:solidFill>
                  <a:srgbClr val="FF0000"/>
                </a:solidFill>
              </a:rPr>
              <a:t>2% solution of </a:t>
            </a:r>
            <a:r>
              <a:rPr lang="en-US" sz="3200" u="sng" dirty="0">
                <a:solidFill>
                  <a:srgbClr val="FF0000"/>
                </a:solidFill>
              </a:rPr>
              <a:t>copper sulfate</a:t>
            </a:r>
            <a:r>
              <a:rPr lang="en-US" sz="3200" dirty="0">
                <a:solidFill>
                  <a:srgbClr val="FF0000"/>
                </a:solidFill>
              </a:rPr>
              <a:t>, a 2% suspension of </a:t>
            </a:r>
            <a:r>
              <a:rPr lang="en-US" sz="3200" u="sng" dirty="0">
                <a:solidFill>
                  <a:srgbClr val="FF0000"/>
                </a:solidFill>
              </a:rPr>
              <a:t>borax</a:t>
            </a:r>
            <a:r>
              <a:rPr lang="en-US" sz="3200" dirty="0"/>
              <a:t>, or a 1% suspension of a </a:t>
            </a:r>
            <a:r>
              <a:rPr lang="en-US" sz="3200" u="sng" dirty="0">
                <a:solidFill>
                  <a:srgbClr val="FF0000"/>
                </a:solidFill>
              </a:rPr>
              <a:t>sulfonamide in glycerin</a:t>
            </a:r>
            <a:r>
              <a:rPr lang="en-US" sz="3200" dirty="0"/>
              <a:t>. </a:t>
            </a:r>
          </a:p>
          <a:p>
            <a:pPr algn="l" rtl="0"/>
            <a:r>
              <a:rPr lang="en-US" sz="3200" dirty="0"/>
              <a:t>Indolent ulcers require more vigorous treatment and respond well to curettage or cauterization with a </a:t>
            </a:r>
            <a:r>
              <a:rPr lang="en-US" sz="3200" dirty="0">
                <a:solidFill>
                  <a:srgbClr val="FF0000"/>
                </a:solidFill>
              </a:rPr>
              <a:t>silver nitrate stick </a:t>
            </a:r>
            <a:r>
              <a:rPr lang="en-US" sz="3200" dirty="0"/>
              <a:t>or </a:t>
            </a:r>
            <a:r>
              <a:rPr lang="en-US" sz="3200" dirty="0">
                <a:solidFill>
                  <a:srgbClr val="FF0000"/>
                </a:solidFill>
              </a:rPr>
              <a:t>tincture of iodine.</a:t>
            </a:r>
            <a:r>
              <a:rPr lang="en-US" sz="3200" dirty="0"/>
              <a:t> In stomatitis caused by trauma, the teeth might need attention. In all cases, soft, appetizing food should be offered. </a:t>
            </a:r>
          </a:p>
          <a:p>
            <a:pPr algn="l" rtl="0"/>
            <a:r>
              <a:rPr lang="en-US" sz="3200" dirty="0"/>
              <a:t>If the disease is infectious, care should be exercised to ensure that it is not transmitted by the hands or dosing implements.</a:t>
            </a:r>
          </a:p>
          <a:p>
            <a:pPr algn="l" rtl="0"/>
            <a:endParaRPr lang="en-US" dirty="0"/>
          </a:p>
        </p:txBody>
      </p:sp>
    </p:spTree>
    <p:extLst>
      <p:ext uri="{BB962C8B-B14F-4D97-AF65-F5344CB8AC3E}">
        <p14:creationId xmlns:p14="http://schemas.microsoft.com/office/powerpoint/2010/main" val="72579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smtClean="0">
                <a:solidFill>
                  <a:srgbClr val="FF0000"/>
                </a:solidFill>
                <a:effectLst>
                  <a:outerShdw blurRad="38100" dist="38100" dir="2700000" algn="tl">
                    <a:srgbClr val="000000">
                      <a:alpha val="43137"/>
                    </a:srgbClr>
                  </a:outerShdw>
                </a:effectLst>
              </a:rPr>
              <a:t>STOMATITIS</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lnSpcReduction="10000"/>
          </a:bodyPr>
          <a:lstStyle/>
          <a:p>
            <a:pPr algn="l" rtl="0">
              <a:lnSpc>
                <a:spcPct val="150000"/>
              </a:lnSpc>
            </a:pPr>
            <a:r>
              <a:rPr lang="en-US" sz="3200" u="sng" dirty="0" smtClean="0">
                <a:solidFill>
                  <a:srgbClr val="002060"/>
                </a:solidFill>
              </a:rPr>
              <a:t>Stomatitis </a:t>
            </a:r>
            <a:r>
              <a:rPr lang="en-US" sz="3200" u="sng" dirty="0">
                <a:solidFill>
                  <a:srgbClr val="002060"/>
                </a:solidFill>
              </a:rPr>
              <a:t>is inflammation of the oral mucosa </a:t>
            </a:r>
            <a:r>
              <a:rPr lang="en-US" sz="3200" dirty="0"/>
              <a:t>and includes </a:t>
            </a:r>
            <a:r>
              <a:rPr lang="en-US" sz="3200" dirty="0">
                <a:solidFill>
                  <a:srgbClr val="C00000"/>
                </a:solidFill>
              </a:rPr>
              <a:t>glossitis</a:t>
            </a:r>
            <a:r>
              <a:rPr lang="en-US" sz="3200" dirty="0"/>
              <a:t> (inflammation of the tongue), </a:t>
            </a:r>
            <a:r>
              <a:rPr lang="en-US" sz="3200" dirty="0" err="1">
                <a:solidFill>
                  <a:srgbClr val="C00000"/>
                </a:solidFill>
              </a:rPr>
              <a:t>palatitis</a:t>
            </a:r>
            <a:r>
              <a:rPr lang="en-US" sz="3200" dirty="0">
                <a:solidFill>
                  <a:srgbClr val="C00000"/>
                </a:solidFill>
              </a:rPr>
              <a:t> </a:t>
            </a:r>
            <a:r>
              <a:rPr lang="en-US" sz="3200" dirty="0"/>
              <a:t>(lampas; inflammation of the palate), and </a:t>
            </a:r>
            <a:r>
              <a:rPr lang="en-US" sz="3200" dirty="0">
                <a:solidFill>
                  <a:srgbClr val="C00000"/>
                </a:solidFill>
              </a:rPr>
              <a:t>gingivitis</a:t>
            </a:r>
            <a:r>
              <a:rPr lang="en-US" sz="3200" dirty="0"/>
              <a:t> (inflammation of the mucosa of the gums). </a:t>
            </a:r>
            <a:endParaRPr lang="en-US" sz="3200" dirty="0" smtClean="0"/>
          </a:p>
          <a:p>
            <a:pPr algn="l" rtl="0">
              <a:lnSpc>
                <a:spcPct val="150000"/>
              </a:lnSpc>
            </a:pPr>
            <a:r>
              <a:rPr lang="en-US" sz="3200" dirty="0" smtClean="0"/>
              <a:t>Clinically </a:t>
            </a:r>
            <a:r>
              <a:rPr lang="en-US" sz="3200" dirty="0"/>
              <a:t>it is characterized by </a:t>
            </a:r>
            <a:r>
              <a:rPr lang="en-US" sz="3200" dirty="0">
                <a:solidFill>
                  <a:srgbClr val="C00000"/>
                </a:solidFill>
              </a:rPr>
              <a:t>partial or complete loss of appetite, smacking of the lips, and profuse salivation</a:t>
            </a:r>
            <a:r>
              <a:rPr lang="en-US" dirty="0">
                <a:solidFill>
                  <a:srgbClr val="C00000"/>
                </a:solidFill>
              </a:rPr>
              <a:t>. </a:t>
            </a:r>
          </a:p>
          <a:p>
            <a:endParaRPr lang="en-US" dirty="0"/>
          </a:p>
        </p:txBody>
      </p:sp>
    </p:spTree>
    <p:extLst>
      <p:ext uri="{BB962C8B-B14F-4D97-AF65-F5344CB8AC3E}">
        <p14:creationId xmlns:p14="http://schemas.microsoft.com/office/powerpoint/2010/main" val="423888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5508" y="131885"/>
            <a:ext cx="11966330" cy="6638192"/>
          </a:xfrm>
        </p:spPr>
        <p:txBody>
          <a:bodyPr>
            <a:normAutofit lnSpcReduction="10000"/>
          </a:bodyPr>
          <a:lstStyle/>
          <a:p>
            <a:pPr algn="l" rtl="0"/>
            <a:r>
              <a:rPr lang="en-US" sz="4000" b="1" dirty="0">
                <a:solidFill>
                  <a:srgbClr val="C00000"/>
                </a:solidFill>
              </a:rPr>
              <a:t>ETIOLOGY</a:t>
            </a:r>
            <a:r>
              <a:rPr lang="en-US" b="1" dirty="0">
                <a:solidFill>
                  <a:srgbClr val="C00000"/>
                </a:solidFill>
              </a:rPr>
              <a:t> </a:t>
            </a:r>
            <a:endParaRPr lang="en-US" b="1" dirty="0" smtClean="0">
              <a:solidFill>
                <a:srgbClr val="C00000"/>
              </a:solidFill>
            </a:endParaRPr>
          </a:p>
          <a:p>
            <a:pPr algn="l" rtl="0"/>
            <a:endParaRPr lang="en-US" dirty="0">
              <a:solidFill>
                <a:srgbClr val="C00000"/>
              </a:solidFill>
            </a:endParaRPr>
          </a:p>
          <a:p>
            <a:pPr algn="l" rtl="0">
              <a:lnSpc>
                <a:spcPct val="150000"/>
              </a:lnSpc>
            </a:pPr>
            <a:r>
              <a:rPr lang="en-US" sz="3200" dirty="0"/>
              <a:t>Stomatitis can be caused by physical, chemical, or infectious agents, with the last being the largest group of causes. The agents are listed next</a:t>
            </a:r>
            <a:r>
              <a:rPr lang="en-US" sz="3200" dirty="0" smtClean="0"/>
              <a:t>.</a:t>
            </a:r>
          </a:p>
          <a:p>
            <a:pPr algn="l" rtl="0">
              <a:lnSpc>
                <a:spcPct val="150000"/>
              </a:lnSpc>
            </a:pPr>
            <a:r>
              <a:rPr lang="en-US" sz="3200" dirty="0" smtClean="0">
                <a:solidFill>
                  <a:srgbClr val="0070C0"/>
                </a:solidFill>
              </a:rPr>
              <a:t>1-</a:t>
            </a:r>
            <a:r>
              <a:rPr lang="en-US" b="1" dirty="0">
                <a:solidFill>
                  <a:srgbClr val="0070C0"/>
                </a:solidFill>
              </a:rPr>
              <a:t>Physical Agents</a:t>
            </a:r>
            <a:r>
              <a:rPr lang="en-US" dirty="0">
                <a:solidFill>
                  <a:srgbClr val="0070C0"/>
                </a:solidFill>
              </a:rPr>
              <a:t> </a:t>
            </a:r>
            <a:endParaRPr lang="en-US" dirty="0" smtClean="0">
              <a:solidFill>
                <a:srgbClr val="0070C0"/>
              </a:solidFill>
            </a:endParaRPr>
          </a:p>
          <a:p>
            <a:pPr algn="l" rtl="0">
              <a:lnSpc>
                <a:spcPct val="150000"/>
              </a:lnSpc>
            </a:pPr>
            <a:r>
              <a:rPr lang="en-US" sz="3200" dirty="0" smtClean="0">
                <a:solidFill>
                  <a:srgbClr val="0070C0"/>
                </a:solidFill>
              </a:rPr>
              <a:t>2-</a:t>
            </a:r>
            <a:r>
              <a:rPr lang="en-US" b="1" dirty="0">
                <a:solidFill>
                  <a:srgbClr val="0070C0"/>
                </a:solidFill>
              </a:rPr>
              <a:t>Chemical Agents</a:t>
            </a:r>
            <a:r>
              <a:rPr lang="en-US" dirty="0">
                <a:solidFill>
                  <a:srgbClr val="0070C0"/>
                </a:solidFill>
              </a:rPr>
              <a:t> </a:t>
            </a:r>
          </a:p>
          <a:p>
            <a:pPr algn="l" rtl="0">
              <a:lnSpc>
                <a:spcPct val="150000"/>
              </a:lnSpc>
            </a:pPr>
            <a:r>
              <a:rPr lang="en-US" sz="3200" dirty="0" smtClean="0">
                <a:solidFill>
                  <a:srgbClr val="0070C0"/>
                </a:solidFill>
              </a:rPr>
              <a:t>3-</a:t>
            </a:r>
            <a:r>
              <a:rPr lang="en-US" b="1" dirty="0">
                <a:solidFill>
                  <a:srgbClr val="0070C0"/>
                </a:solidFill>
              </a:rPr>
              <a:t>Infectious Agents Cattle </a:t>
            </a:r>
            <a:endParaRPr lang="en-US" dirty="0">
              <a:solidFill>
                <a:srgbClr val="0070C0"/>
              </a:solidFill>
            </a:endParaRPr>
          </a:p>
          <a:p>
            <a:pPr algn="l" rtl="0">
              <a:lnSpc>
                <a:spcPct val="150000"/>
              </a:lnSpc>
            </a:pPr>
            <a:r>
              <a:rPr lang="en-US" sz="3200" dirty="0" smtClean="0">
                <a:solidFill>
                  <a:srgbClr val="0070C0"/>
                </a:solidFill>
              </a:rPr>
              <a:t>4-</a:t>
            </a:r>
            <a:r>
              <a:rPr lang="en-US" b="1" dirty="0">
                <a:solidFill>
                  <a:srgbClr val="0070C0"/>
                </a:solidFill>
              </a:rPr>
              <a:t>Bullous Stomatitis </a:t>
            </a:r>
            <a:endParaRPr lang="en-US" dirty="0">
              <a:solidFill>
                <a:srgbClr val="0070C0"/>
              </a:solidFill>
            </a:endParaRPr>
          </a:p>
          <a:p>
            <a:pPr algn="l" rtl="0">
              <a:lnSpc>
                <a:spcPct val="150000"/>
              </a:lnSpc>
            </a:pPr>
            <a:endParaRPr lang="en-US" sz="3200" dirty="0"/>
          </a:p>
        </p:txBody>
      </p:sp>
    </p:spTree>
    <p:extLst>
      <p:ext uri="{BB962C8B-B14F-4D97-AF65-F5344CB8AC3E}">
        <p14:creationId xmlns:p14="http://schemas.microsoft.com/office/powerpoint/2010/main" val="2217835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3431" y="87923"/>
            <a:ext cx="11834446" cy="6673362"/>
          </a:xfrm>
        </p:spPr>
        <p:txBody>
          <a:bodyPr>
            <a:normAutofit fontScale="92500" lnSpcReduction="20000"/>
          </a:bodyPr>
          <a:lstStyle/>
          <a:p>
            <a:pPr algn="l" rtl="0"/>
            <a:r>
              <a:rPr lang="en-US" b="1" dirty="0">
                <a:solidFill>
                  <a:srgbClr val="FF0000"/>
                </a:solidFill>
              </a:rPr>
              <a:t>Physical Agents</a:t>
            </a:r>
            <a:r>
              <a:rPr lang="en-US" dirty="0">
                <a:solidFill>
                  <a:srgbClr val="FF0000"/>
                </a:solidFill>
              </a:rPr>
              <a:t> </a:t>
            </a:r>
          </a:p>
          <a:p>
            <a:pPr algn="l" rtl="0">
              <a:lnSpc>
                <a:spcPct val="150000"/>
              </a:lnSpc>
            </a:pPr>
            <a:r>
              <a:rPr lang="en-US" sz="3200" dirty="0"/>
              <a:t>• </a:t>
            </a:r>
            <a:r>
              <a:rPr lang="en-US" sz="3200" dirty="0">
                <a:solidFill>
                  <a:srgbClr val="00B050"/>
                </a:solidFill>
              </a:rPr>
              <a:t>Trauma</a:t>
            </a:r>
            <a:r>
              <a:rPr lang="en-US" sz="3200" dirty="0"/>
              <a:t> while dosing orally with a balling gun or similar instruments.</a:t>
            </a:r>
          </a:p>
          <a:p>
            <a:pPr algn="l" rtl="0">
              <a:lnSpc>
                <a:spcPct val="150000"/>
              </a:lnSpc>
            </a:pPr>
            <a:r>
              <a:rPr lang="en-US" sz="3200" dirty="0"/>
              <a:t>• </a:t>
            </a:r>
            <a:r>
              <a:rPr lang="en-US" sz="3200" dirty="0">
                <a:solidFill>
                  <a:srgbClr val="00B050"/>
                </a:solidFill>
              </a:rPr>
              <a:t>Laceration of the tongue</a:t>
            </a:r>
            <a:r>
              <a:rPr lang="en-US" sz="3200" dirty="0"/>
              <a:t>. </a:t>
            </a:r>
          </a:p>
          <a:p>
            <a:pPr algn="l" rtl="0">
              <a:lnSpc>
                <a:spcPct val="150000"/>
              </a:lnSpc>
            </a:pPr>
            <a:r>
              <a:rPr lang="en-US" sz="3200" dirty="0"/>
              <a:t>• </a:t>
            </a:r>
            <a:r>
              <a:rPr lang="en-US" sz="3200" dirty="0">
                <a:solidFill>
                  <a:srgbClr val="00B050"/>
                </a:solidFill>
              </a:rPr>
              <a:t>Foreign body </a:t>
            </a:r>
            <a:r>
              <a:rPr lang="en-US" sz="3200" dirty="0"/>
              <a:t>injury. </a:t>
            </a:r>
          </a:p>
          <a:p>
            <a:pPr algn="l" rtl="0">
              <a:lnSpc>
                <a:spcPct val="150000"/>
              </a:lnSpc>
            </a:pPr>
            <a:r>
              <a:rPr lang="en-US" sz="3200" dirty="0"/>
              <a:t>• </a:t>
            </a:r>
            <a:r>
              <a:rPr lang="en-US" sz="3200" dirty="0">
                <a:solidFill>
                  <a:srgbClr val="00B050"/>
                </a:solidFill>
              </a:rPr>
              <a:t>Malocclusion of teeth</a:t>
            </a:r>
            <a:r>
              <a:rPr lang="en-US" sz="3200" dirty="0"/>
              <a:t>. </a:t>
            </a:r>
            <a:endParaRPr lang="en-US" sz="3200" dirty="0" smtClean="0"/>
          </a:p>
          <a:p>
            <a:pPr algn="l" rtl="0">
              <a:lnSpc>
                <a:spcPct val="150000"/>
              </a:lnSpc>
            </a:pPr>
            <a:r>
              <a:rPr lang="en-US" sz="3200" dirty="0" smtClean="0"/>
              <a:t>• </a:t>
            </a:r>
            <a:r>
              <a:rPr lang="en-US" sz="3200" dirty="0" smtClean="0">
                <a:solidFill>
                  <a:srgbClr val="00B050"/>
                </a:solidFill>
              </a:rPr>
              <a:t>Sharp spines on plants</a:t>
            </a:r>
            <a:r>
              <a:rPr lang="en-US" sz="3200" dirty="0" smtClean="0"/>
              <a:t>. </a:t>
            </a:r>
            <a:endParaRPr lang="en-US" sz="3200" dirty="0"/>
          </a:p>
          <a:p>
            <a:pPr algn="l" rtl="0">
              <a:lnSpc>
                <a:spcPct val="150000"/>
              </a:lnSpc>
            </a:pPr>
            <a:r>
              <a:rPr lang="en-US" sz="3200" dirty="0" smtClean="0"/>
              <a:t>• </a:t>
            </a:r>
            <a:r>
              <a:rPr lang="en-US" sz="3200" dirty="0">
                <a:solidFill>
                  <a:srgbClr val="00B050"/>
                </a:solidFill>
              </a:rPr>
              <a:t>Eating frozen feed </a:t>
            </a:r>
            <a:r>
              <a:rPr lang="en-US" sz="3200" dirty="0"/>
              <a:t>and </a:t>
            </a:r>
            <a:r>
              <a:rPr lang="en-US" sz="3200" dirty="0">
                <a:solidFill>
                  <a:srgbClr val="00B050"/>
                </a:solidFill>
              </a:rPr>
              <a:t>drinking hot water </a:t>
            </a:r>
            <a:r>
              <a:rPr lang="en-US" sz="3200" dirty="0"/>
              <a:t>are recorded, but seem highly improbable. </a:t>
            </a:r>
          </a:p>
          <a:p>
            <a:pPr algn="l" rtl="0">
              <a:lnSpc>
                <a:spcPct val="150000"/>
              </a:lnSpc>
            </a:pPr>
            <a:r>
              <a:rPr lang="en-US" sz="3200" dirty="0"/>
              <a:t>• </a:t>
            </a:r>
            <a:r>
              <a:rPr lang="en-US" sz="3200" dirty="0">
                <a:solidFill>
                  <a:srgbClr val="00B050"/>
                </a:solidFill>
              </a:rPr>
              <a:t>Ulcers of the soft palate of horses </a:t>
            </a:r>
            <a:r>
              <a:rPr lang="en-US" sz="3200" dirty="0"/>
              <a:t>can be caused by mechanical trauma associated with dorsal displacement of the soft palate.</a:t>
            </a:r>
          </a:p>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9190" y="1243379"/>
            <a:ext cx="2884170" cy="3002159"/>
          </a:xfrm>
          <a:prstGeom prst="rect">
            <a:avLst/>
          </a:prstGeom>
        </p:spPr>
      </p:pic>
    </p:spTree>
    <p:extLst>
      <p:ext uri="{BB962C8B-B14F-4D97-AF65-F5344CB8AC3E}">
        <p14:creationId xmlns:p14="http://schemas.microsoft.com/office/powerpoint/2010/main" val="2959485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715" y="96714"/>
            <a:ext cx="11992708" cy="6655777"/>
          </a:xfrm>
        </p:spPr>
        <p:txBody>
          <a:bodyPr>
            <a:normAutofit/>
          </a:bodyPr>
          <a:lstStyle/>
          <a:p>
            <a:pPr algn="l" rtl="0"/>
            <a:r>
              <a:rPr lang="en-US" sz="3200" b="1" dirty="0">
                <a:solidFill>
                  <a:srgbClr val="FF0000"/>
                </a:solidFill>
              </a:rPr>
              <a:t>Chemical Agents</a:t>
            </a:r>
            <a:r>
              <a:rPr lang="en-US" sz="3200" dirty="0">
                <a:solidFill>
                  <a:srgbClr val="FF0000"/>
                </a:solidFill>
              </a:rPr>
              <a:t> </a:t>
            </a:r>
          </a:p>
          <a:p>
            <a:pPr algn="l" rtl="0"/>
            <a:r>
              <a:rPr lang="en-US" sz="3200" dirty="0"/>
              <a:t>• </a:t>
            </a:r>
            <a:r>
              <a:rPr lang="en-US" sz="3200" dirty="0">
                <a:solidFill>
                  <a:srgbClr val="7030A0"/>
                </a:solidFill>
              </a:rPr>
              <a:t>Irritant drugs</a:t>
            </a:r>
            <a:r>
              <a:rPr lang="en-US" sz="3200" dirty="0"/>
              <a:t>, e.g., chloral hydrate, administered in excessive concentrations. </a:t>
            </a:r>
          </a:p>
          <a:p>
            <a:pPr algn="l" rtl="0"/>
            <a:r>
              <a:rPr lang="en-US" sz="3200" dirty="0"/>
              <a:t>• </a:t>
            </a:r>
            <a:r>
              <a:rPr lang="en-US" sz="3200" dirty="0">
                <a:solidFill>
                  <a:srgbClr val="7030A0"/>
                </a:solidFill>
              </a:rPr>
              <a:t>Counterirritants applied to skin, </a:t>
            </a:r>
            <a:r>
              <a:rPr lang="en-US" sz="3200" dirty="0"/>
              <a:t>left unprotected, and licked by the animal, including mercury and cantharides compounds. </a:t>
            </a:r>
          </a:p>
          <a:p>
            <a:pPr algn="l" rtl="0"/>
            <a:r>
              <a:rPr lang="en-US" sz="3200" dirty="0"/>
              <a:t>• </a:t>
            </a:r>
            <a:r>
              <a:rPr lang="en-US" sz="3200" dirty="0">
                <a:solidFill>
                  <a:srgbClr val="7030A0"/>
                </a:solidFill>
              </a:rPr>
              <a:t>Irritant substances administered by mistake</a:t>
            </a:r>
            <a:r>
              <a:rPr lang="en-US" sz="3200" dirty="0"/>
              <a:t>, including acids, alkalis, and phenolic compounds. </a:t>
            </a:r>
          </a:p>
          <a:p>
            <a:pPr algn="l" rtl="0"/>
            <a:r>
              <a:rPr lang="en-US" sz="3200" dirty="0"/>
              <a:t>• </a:t>
            </a:r>
            <a:r>
              <a:rPr lang="en-US" sz="3200" dirty="0">
                <a:solidFill>
                  <a:srgbClr val="7030A0"/>
                </a:solidFill>
              </a:rPr>
              <a:t>Manifestation of systemic poisoning</a:t>
            </a:r>
            <a:r>
              <a:rPr lang="en-US" sz="3200" dirty="0"/>
              <a:t>, e.g., chronic mercury poisoning and some fungi (</a:t>
            </a:r>
            <a:r>
              <a:rPr lang="en-US" sz="3200" dirty="0" err="1"/>
              <a:t>Stachybotrys</a:t>
            </a:r>
            <a:r>
              <a:rPr lang="en-US" sz="3200" dirty="0"/>
              <a:t>, </a:t>
            </a:r>
            <a:r>
              <a:rPr lang="en-US" sz="3200" dirty="0" err="1"/>
              <a:t>Fusarium</a:t>
            </a:r>
            <a:r>
              <a:rPr lang="en-US" sz="3200" dirty="0"/>
              <a:t> spp., and mushrooms) cause a combination of focal hemorrhages and necrotic </a:t>
            </a:r>
            <a:r>
              <a:rPr lang="en-US" sz="3200" dirty="0" err="1"/>
              <a:t>ulcersor</a:t>
            </a:r>
            <a:r>
              <a:rPr lang="en-US" sz="3200" dirty="0"/>
              <a:t> erosions. They are a common cause of confusion with vesicular or erosive disease. </a:t>
            </a:r>
          </a:p>
          <a:p>
            <a:pPr algn="l" rtl="0"/>
            <a:r>
              <a:rPr lang="en-US" sz="3200" dirty="0"/>
              <a:t>• </a:t>
            </a:r>
            <a:r>
              <a:rPr lang="en-US" sz="3200" dirty="0">
                <a:solidFill>
                  <a:srgbClr val="7030A0"/>
                </a:solidFill>
              </a:rPr>
              <a:t>Lesions associated with uremia syndrome in horses.</a:t>
            </a:r>
          </a:p>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5110" y="3285308"/>
            <a:ext cx="1786890" cy="1418166"/>
          </a:xfrm>
          <a:prstGeom prst="rect">
            <a:avLst/>
          </a:prstGeom>
        </p:spPr>
      </p:pic>
    </p:spTree>
    <p:extLst>
      <p:ext uri="{BB962C8B-B14F-4D97-AF65-F5344CB8AC3E}">
        <p14:creationId xmlns:p14="http://schemas.microsoft.com/office/powerpoint/2010/main" val="2325343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923" y="105508"/>
            <a:ext cx="12019085" cy="6629400"/>
          </a:xfrm>
        </p:spPr>
        <p:txBody>
          <a:bodyPr>
            <a:normAutofit/>
          </a:bodyPr>
          <a:lstStyle/>
          <a:p>
            <a:pPr algn="l" rtl="0"/>
            <a:r>
              <a:rPr lang="en-US" sz="4000" b="1" dirty="0">
                <a:solidFill>
                  <a:srgbClr val="FF0000"/>
                </a:solidFill>
              </a:rPr>
              <a:t>Infectious Agents Cattle </a:t>
            </a:r>
            <a:endParaRPr lang="en-US" sz="4000" dirty="0">
              <a:solidFill>
                <a:srgbClr val="FF0000"/>
              </a:solidFill>
            </a:endParaRPr>
          </a:p>
          <a:p>
            <a:pPr algn="l" rtl="0">
              <a:lnSpc>
                <a:spcPct val="100000"/>
              </a:lnSpc>
            </a:pPr>
            <a:r>
              <a:rPr lang="en-US" sz="3500" dirty="0"/>
              <a:t>• Oral </a:t>
            </a:r>
            <a:r>
              <a:rPr lang="en-US" sz="3500" dirty="0" err="1">
                <a:solidFill>
                  <a:srgbClr val="7030A0"/>
                </a:solidFill>
              </a:rPr>
              <a:t>necrobacillosis</a:t>
            </a:r>
            <a:r>
              <a:rPr lang="en-US" sz="3500" dirty="0"/>
              <a:t> associated with </a:t>
            </a:r>
            <a:r>
              <a:rPr lang="en-US" sz="3500" dirty="0" err="1"/>
              <a:t>Fusobacterium</a:t>
            </a:r>
            <a:r>
              <a:rPr lang="en-US" sz="3500" dirty="0"/>
              <a:t> </a:t>
            </a:r>
            <a:r>
              <a:rPr lang="en-US" sz="3500" dirty="0" err="1"/>
              <a:t>necrophorum</a:t>
            </a:r>
            <a:r>
              <a:rPr lang="en-US" sz="3500" dirty="0"/>
              <a:t>. </a:t>
            </a:r>
          </a:p>
          <a:p>
            <a:pPr algn="l" rtl="0">
              <a:lnSpc>
                <a:spcPct val="100000"/>
              </a:lnSpc>
            </a:pPr>
            <a:r>
              <a:rPr lang="en-US" sz="3500" dirty="0"/>
              <a:t>• </a:t>
            </a:r>
            <a:r>
              <a:rPr lang="en-US" sz="3500" dirty="0" err="1">
                <a:solidFill>
                  <a:srgbClr val="7030A0"/>
                </a:solidFill>
              </a:rPr>
              <a:t>Actinobacillosis</a:t>
            </a:r>
            <a:r>
              <a:rPr lang="en-US" sz="3500" dirty="0"/>
              <a:t> of the bovine tongue is not a stomatitis, </a:t>
            </a:r>
          </a:p>
          <a:p>
            <a:pPr algn="l" rtl="0">
              <a:lnSpc>
                <a:spcPct val="100000"/>
              </a:lnSpc>
            </a:pPr>
            <a:r>
              <a:rPr lang="en-US" sz="3500" dirty="0"/>
              <a:t>• Ulcerative, granulomatous lesions may occur on the gums in cases of </a:t>
            </a:r>
            <a:r>
              <a:rPr lang="en-US" sz="3500" dirty="0" err="1">
                <a:solidFill>
                  <a:srgbClr val="7030A0"/>
                </a:solidFill>
              </a:rPr>
              <a:t>actinomycosis</a:t>
            </a:r>
            <a:r>
              <a:rPr lang="en-US" sz="3500" dirty="0"/>
              <a:t>. </a:t>
            </a:r>
          </a:p>
          <a:p>
            <a:pPr algn="l" rtl="0">
              <a:lnSpc>
                <a:spcPct val="100000"/>
              </a:lnSpc>
            </a:pPr>
            <a:r>
              <a:rPr lang="en-US" sz="3500" dirty="0"/>
              <a:t>• Stomatitis with vesicles </a:t>
            </a:r>
            <a:r>
              <a:rPr lang="en-US" sz="3500" dirty="0" smtClean="0"/>
              <a:t>occurs </a:t>
            </a:r>
            <a:r>
              <a:rPr lang="en-US" sz="3500" dirty="0"/>
              <a:t>in </a:t>
            </a:r>
            <a:r>
              <a:rPr lang="en-US" sz="3500" dirty="0">
                <a:solidFill>
                  <a:srgbClr val="7030A0"/>
                </a:solidFill>
              </a:rPr>
              <a:t>vesicular stomatitis </a:t>
            </a:r>
            <a:r>
              <a:rPr lang="en-US" sz="3500" dirty="0"/>
              <a:t>(VS). </a:t>
            </a:r>
          </a:p>
          <a:p>
            <a:pPr algn="l" rtl="0">
              <a:lnSpc>
                <a:spcPct val="100000"/>
              </a:lnSpc>
            </a:pPr>
            <a:r>
              <a:rPr lang="en-US" sz="3500" dirty="0"/>
              <a:t>• </a:t>
            </a:r>
            <a:r>
              <a:rPr lang="en-US" sz="3500" dirty="0">
                <a:solidFill>
                  <a:srgbClr val="7030A0"/>
                </a:solidFill>
              </a:rPr>
              <a:t>Erosive</a:t>
            </a:r>
            <a:r>
              <a:rPr lang="en-US" sz="3500" dirty="0"/>
              <a:t>, with some secondary ulcerative, stomatitis occurs in bovine viral diarrhea (mucosal disease), bovine malignant catarrh, rinderpest. and rarely in bluetongue. Cases of infectious bovine </a:t>
            </a:r>
            <a:r>
              <a:rPr lang="en-US" sz="3500" dirty="0" err="1"/>
              <a:t>rhinotracheitis</a:t>
            </a:r>
            <a:r>
              <a:rPr lang="en-US" sz="3500" dirty="0"/>
              <a:t> in young calves may have similar lesions. </a:t>
            </a:r>
          </a:p>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3500" y="964883"/>
            <a:ext cx="2168500" cy="1222057"/>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2013" y="3116913"/>
            <a:ext cx="1584008" cy="952168"/>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3185" y="3127689"/>
            <a:ext cx="1445895" cy="941392"/>
          </a:xfrm>
          <a:prstGeom prst="rect">
            <a:avLst/>
          </a:prstGeom>
        </p:spPr>
      </p:pic>
    </p:spTree>
    <p:extLst>
      <p:ext uri="{BB962C8B-B14F-4D97-AF65-F5344CB8AC3E}">
        <p14:creationId xmlns:p14="http://schemas.microsoft.com/office/powerpoint/2010/main" val="32717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715" y="105508"/>
            <a:ext cx="11975123" cy="6673361"/>
          </a:xfrm>
        </p:spPr>
        <p:txBody>
          <a:bodyPr>
            <a:normAutofit/>
          </a:bodyPr>
          <a:lstStyle/>
          <a:p>
            <a:pPr algn="l" rtl="0"/>
            <a:r>
              <a:rPr lang="en-US" sz="3200" dirty="0"/>
              <a:t>• </a:t>
            </a:r>
            <a:r>
              <a:rPr lang="en-US" sz="3200" dirty="0">
                <a:solidFill>
                  <a:srgbClr val="7030A0"/>
                </a:solidFill>
              </a:rPr>
              <a:t>Proliferative lesions </a:t>
            </a:r>
            <a:r>
              <a:rPr lang="en-US" sz="3200" dirty="0"/>
              <a:t>occur in </a:t>
            </a:r>
            <a:r>
              <a:rPr lang="en-US" sz="3200" dirty="0" err="1"/>
              <a:t>papular</a:t>
            </a:r>
            <a:r>
              <a:rPr lang="en-US" sz="3200" dirty="0"/>
              <a:t> stomatitis, proliferative stomatitis, and rare cases of </a:t>
            </a:r>
            <a:r>
              <a:rPr lang="en-US" sz="3200" dirty="0" err="1"/>
              <a:t>rhinosporidiosis</a:t>
            </a:r>
            <a:r>
              <a:rPr lang="en-US" sz="3200" dirty="0"/>
              <a:t> and papillomatosis where the oral mucosa is invaded. </a:t>
            </a:r>
          </a:p>
          <a:p>
            <a:pPr algn="l" rtl="0"/>
            <a:r>
              <a:rPr lang="en-US" sz="3200" dirty="0"/>
              <a:t>• </a:t>
            </a:r>
            <a:r>
              <a:rPr lang="en-US" sz="3200" dirty="0">
                <a:solidFill>
                  <a:srgbClr val="7030A0"/>
                </a:solidFill>
              </a:rPr>
              <a:t>Oral mucosal necrosis </a:t>
            </a:r>
            <a:r>
              <a:rPr lang="en-US" sz="3200" dirty="0"/>
              <a:t>in bovine sweating sickness. </a:t>
            </a:r>
          </a:p>
          <a:p>
            <a:pPr algn="l" rtl="0"/>
            <a:r>
              <a:rPr lang="en-US" sz="3200" dirty="0"/>
              <a:t>• </a:t>
            </a:r>
            <a:r>
              <a:rPr lang="en-US" sz="3200" dirty="0">
                <a:solidFill>
                  <a:srgbClr val="7030A0"/>
                </a:solidFill>
              </a:rPr>
              <a:t>Erosive lesions </a:t>
            </a:r>
            <a:r>
              <a:rPr lang="en-US" sz="3200" dirty="0"/>
              <a:t>in bluetongue, rinderpest, and </a:t>
            </a:r>
            <a:r>
              <a:rPr lang="en-US" sz="3200" dirty="0" err="1"/>
              <a:t>peste</a:t>
            </a:r>
            <a:r>
              <a:rPr lang="en-US" sz="3200" dirty="0"/>
              <a:t> de </a:t>
            </a:r>
            <a:r>
              <a:rPr lang="en-US" sz="3200" dirty="0" err="1"/>
              <a:t>petits</a:t>
            </a:r>
            <a:r>
              <a:rPr lang="en-US" sz="3200" dirty="0"/>
              <a:t> </a:t>
            </a:r>
            <a:r>
              <a:rPr lang="en-US" sz="3200" dirty="0" err="1"/>
              <a:t>ruminantes</a:t>
            </a:r>
            <a:r>
              <a:rPr lang="en-US" sz="3200" dirty="0"/>
              <a:t>. </a:t>
            </a:r>
          </a:p>
          <a:p>
            <a:pPr algn="l" rtl="0"/>
            <a:r>
              <a:rPr lang="en-US" sz="3200" dirty="0"/>
              <a:t>•</a:t>
            </a:r>
            <a:r>
              <a:rPr lang="en-US" sz="3200" dirty="0">
                <a:solidFill>
                  <a:srgbClr val="7030A0"/>
                </a:solidFill>
              </a:rPr>
              <a:t> Vesicular lesions </a:t>
            </a:r>
            <a:r>
              <a:rPr lang="en-US" sz="3200" dirty="0"/>
              <a:t>rarely in </a:t>
            </a:r>
            <a:r>
              <a:rPr lang="en-US" sz="3200" dirty="0" smtClean="0"/>
              <a:t>foot-and mouth </a:t>
            </a:r>
            <a:r>
              <a:rPr lang="en-US" sz="3200" dirty="0"/>
              <a:t>disease (FMD). </a:t>
            </a:r>
          </a:p>
          <a:p>
            <a:pPr algn="l" rtl="0"/>
            <a:r>
              <a:rPr lang="en-US" sz="3200" dirty="0"/>
              <a:t>• Granulomatous lesions caused by </a:t>
            </a:r>
            <a:r>
              <a:rPr lang="en-US" sz="3200" dirty="0" err="1"/>
              <a:t>ecthyma</a:t>
            </a:r>
            <a:r>
              <a:rPr lang="en-US" sz="3200" dirty="0"/>
              <a:t> are not unusual in the mouth, especially in young lambs. </a:t>
            </a:r>
          </a:p>
          <a:p>
            <a:pPr algn="l" rtl="0"/>
            <a:r>
              <a:rPr lang="en-US" sz="3200" dirty="0"/>
              <a:t>• </a:t>
            </a:r>
            <a:r>
              <a:rPr lang="en-US" sz="3200" dirty="0" err="1">
                <a:solidFill>
                  <a:srgbClr val="7030A0"/>
                </a:solidFill>
              </a:rPr>
              <a:t>Cheilitis</a:t>
            </a:r>
            <a:r>
              <a:rPr lang="en-US" sz="3200" dirty="0">
                <a:solidFill>
                  <a:srgbClr val="7030A0"/>
                </a:solidFill>
              </a:rPr>
              <a:t> and gingivitis </a:t>
            </a:r>
            <a:r>
              <a:rPr lang="en-US" sz="3200" dirty="0"/>
              <a:t>(inflammatory nodules of the lips and gums caused by plant awns) </a:t>
            </a:r>
          </a:p>
          <a:p>
            <a:pPr algn="l" rtl="0"/>
            <a:r>
              <a:rPr lang="en-US" sz="3200" dirty="0"/>
              <a:t>• </a:t>
            </a:r>
            <a:r>
              <a:rPr lang="en-US" sz="3200" dirty="0">
                <a:solidFill>
                  <a:srgbClr val="7030A0"/>
                </a:solidFill>
              </a:rPr>
              <a:t>Lingual abscess </a:t>
            </a:r>
            <a:r>
              <a:rPr lang="en-US" sz="3200" dirty="0"/>
              <a:t>associated with </a:t>
            </a:r>
            <a:r>
              <a:rPr lang="en-US" sz="3200" dirty="0" err="1"/>
              <a:t>Actinobacillus</a:t>
            </a:r>
            <a:r>
              <a:rPr lang="en-US" sz="3200" dirty="0"/>
              <a:t> spp.</a:t>
            </a:r>
          </a:p>
          <a:p>
            <a:endParaRPr lang="en-US" dirty="0"/>
          </a:p>
        </p:txBody>
      </p:sp>
    </p:spTree>
    <p:extLst>
      <p:ext uri="{BB962C8B-B14F-4D97-AF65-F5344CB8AC3E}">
        <p14:creationId xmlns:p14="http://schemas.microsoft.com/office/powerpoint/2010/main" val="47085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66092"/>
            <a:ext cx="10515600" cy="4910871"/>
          </a:xfrm>
        </p:spPr>
        <p:txBody>
          <a:bodyPr/>
          <a:lstStyle/>
          <a:p>
            <a:pPr algn="l" rtl="0"/>
            <a:r>
              <a:rPr lang="en-US" b="1" dirty="0">
                <a:solidFill>
                  <a:srgbClr val="FF0000"/>
                </a:solidFill>
              </a:rPr>
              <a:t>Bullous Stomatitis </a:t>
            </a:r>
            <a:endParaRPr lang="en-US" b="1" dirty="0" smtClean="0">
              <a:solidFill>
                <a:srgbClr val="FF0000"/>
              </a:solidFill>
            </a:endParaRPr>
          </a:p>
          <a:p>
            <a:pPr algn="l" rtl="0"/>
            <a:endParaRPr lang="en-US" b="1" dirty="0">
              <a:solidFill>
                <a:srgbClr val="FF0000"/>
              </a:solidFill>
            </a:endParaRPr>
          </a:p>
          <a:p>
            <a:pPr algn="l" rtl="0"/>
            <a:endParaRPr lang="en-US" dirty="0">
              <a:solidFill>
                <a:srgbClr val="FF0000"/>
              </a:solidFill>
            </a:endParaRPr>
          </a:p>
          <a:p>
            <a:pPr algn="l" rtl="0">
              <a:lnSpc>
                <a:spcPct val="150000"/>
              </a:lnSpc>
            </a:pPr>
            <a:r>
              <a:rPr lang="en-US" dirty="0"/>
              <a:t>• </a:t>
            </a:r>
            <a:r>
              <a:rPr lang="en-US" sz="3600" dirty="0"/>
              <a:t>Bullous stomatitis has been reported in the horse and can be associated with a paraneoplastic pemphigus syndrome. </a:t>
            </a:r>
          </a:p>
        </p:txBody>
      </p:sp>
    </p:spTree>
    <p:extLst>
      <p:ext uri="{BB962C8B-B14F-4D97-AF65-F5344CB8AC3E}">
        <p14:creationId xmlns:p14="http://schemas.microsoft.com/office/powerpoint/2010/main" val="4047348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639" y="316522"/>
            <a:ext cx="11895992" cy="6435969"/>
          </a:xfrm>
        </p:spPr>
        <p:txBody>
          <a:bodyPr/>
          <a:lstStyle/>
          <a:p>
            <a:pPr algn="l" rtl="0"/>
            <a:r>
              <a:rPr lang="en-US" sz="3600" b="1" dirty="0">
                <a:solidFill>
                  <a:srgbClr val="FF0000"/>
                </a:solidFill>
              </a:rPr>
              <a:t>PATHOGENESIS</a:t>
            </a:r>
            <a:r>
              <a:rPr lang="en-US" sz="3600" dirty="0">
                <a:solidFill>
                  <a:srgbClr val="FF0000"/>
                </a:solidFill>
              </a:rPr>
              <a:t> </a:t>
            </a:r>
            <a:endParaRPr lang="en-US" sz="3600" dirty="0" smtClean="0">
              <a:solidFill>
                <a:srgbClr val="FF0000"/>
              </a:solidFill>
            </a:endParaRPr>
          </a:p>
          <a:p>
            <a:pPr algn="l" rtl="0"/>
            <a:endParaRPr lang="en-US" dirty="0"/>
          </a:p>
          <a:p>
            <a:pPr algn="l" rtl="0"/>
            <a:endParaRPr lang="en-US" dirty="0"/>
          </a:p>
          <a:p>
            <a:pPr algn="l" rtl="0">
              <a:lnSpc>
                <a:spcPct val="150000"/>
              </a:lnSpc>
            </a:pPr>
            <a:r>
              <a:rPr lang="en-US" sz="3200" dirty="0"/>
              <a:t>The lesions of stomatitis are produced by the causative agents being applied directly to the </a:t>
            </a:r>
            <a:r>
              <a:rPr lang="en-US" sz="3200" dirty="0">
                <a:solidFill>
                  <a:schemeClr val="accent2"/>
                </a:solidFill>
              </a:rPr>
              <a:t>mucosa,</a:t>
            </a:r>
            <a:r>
              <a:rPr lang="en-US" sz="3200" dirty="0"/>
              <a:t> or gaining entrance to it by way of minor abrasions, or by localization in the mucosa from a viremia. </a:t>
            </a:r>
            <a:endParaRPr lang="en-US" sz="3200" dirty="0" smtClean="0"/>
          </a:p>
          <a:p>
            <a:pPr algn="l" rtl="0">
              <a:lnSpc>
                <a:spcPct val="150000"/>
              </a:lnSpc>
            </a:pPr>
            <a:r>
              <a:rPr lang="en-US" sz="3200" dirty="0" smtClean="0"/>
              <a:t>The </a:t>
            </a:r>
            <a:r>
              <a:rPr lang="en-US" sz="3200" dirty="0"/>
              <a:t>clinical signs of stomatitis are caused by the</a:t>
            </a:r>
            <a:r>
              <a:rPr lang="en-US" sz="3200" dirty="0">
                <a:solidFill>
                  <a:schemeClr val="accent2"/>
                </a:solidFill>
              </a:rPr>
              <a:t> inflammation </a:t>
            </a:r>
            <a:r>
              <a:rPr lang="en-US" sz="3200" dirty="0"/>
              <a:t>or </a:t>
            </a:r>
            <a:r>
              <a:rPr lang="en-US" sz="3200" dirty="0">
                <a:solidFill>
                  <a:schemeClr val="accent2"/>
                </a:solidFill>
              </a:rPr>
              <a:t>erosion of the mucosa </a:t>
            </a:r>
            <a:r>
              <a:rPr lang="en-US" sz="3200" dirty="0"/>
              <a:t>and the </a:t>
            </a:r>
            <a:r>
              <a:rPr lang="en-US" sz="3200" dirty="0">
                <a:solidFill>
                  <a:schemeClr val="accent2"/>
                </a:solidFill>
              </a:rPr>
              <a:t>signs vary in severity with the degree of inflammation. </a:t>
            </a:r>
          </a:p>
          <a:p>
            <a:endParaRPr lang="en-US" dirty="0"/>
          </a:p>
        </p:txBody>
      </p:sp>
    </p:spTree>
    <p:extLst>
      <p:ext uri="{BB962C8B-B14F-4D97-AF65-F5344CB8AC3E}">
        <p14:creationId xmlns:p14="http://schemas.microsoft.com/office/powerpoint/2010/main" val="181352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1182</Words>
  <Application>Microsoft Office PowerPoint</Application>
  <PresentationFormat>شاشة عريضة</PresentationFormat>
  <Paragraphs>83</Paragraphs>
  <Slides>16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Calibri</vt:lpstr>
      <vt:lpstr>Calibri Light</vt:lpstr>
      <vt:lpstr>Times New Roman</vt:lpstr>
      <vt:lpstr>نسق Office</vt:lpstr>
      <vt:lpstr>Stomatitis  </vt:lpstr>
      <vt:lpstr>STOMATITIS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Stootitis</dc:title>
  <dc:creator>Maher</dc:creator>
  <cp:lastModifiedBy>Maher</cp:lastModifiedBy>
  <cp:revision>10</cp:revision>
  <dcterms:created xsi:type="dcterms:W3CDTF">2022-10-31T04:10:12Z</dcterms:created>
  <dcterms:modified xsi:type="dcterms:W3CDTF">2022-10-31T09:53:08Z</dcterms:modified>
</cp:coreProperties>
</file>